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jp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6131e007bb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6131e007bb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61312175a0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61312175a0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23630543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2363054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61312175a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61312175a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6131e007bb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6131e007bb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6131e007bb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6131e007bb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CATER ME</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UNHUNGRY YOURSELF!</a:t>
            </a:r>
            <a:endParaRPr b="1" sz="2400"/>
          </a:p>
        </p:txBody>
      </p:sp>
      <p:pic>
        <p:nvPicPr>
          <p:cNvPr id="74" name="Google Shape;74;p13"/>
          <p:cNvPicPr preferRelativeResize="0"/>
          <p:nvPr/>
        </p:nvPicPr>
        <p:blipFill>
          <a:blip r:embed="rId3">
            <a:alphaModFix/>
          </a:blip>
          <a:stretch>
            <a:fillRect/>
          </a:stretch>
        </p:blipFill>
        <p:spPr>
          <a:xfrm>
            <a:off x="415513" y="268925"/>
            <a:ext cx="8312974" cy="4515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265500" y="2571750"/>
            <a:ext cx="4045200" cy="13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2400">
                <a:solidFill>
                  <a:schemeClr val="dk2"/>
                </a:solidFill>
              </a:rPr>
              <a:t>According to posist.com , the food service business in India is worth over </a:t>
            </a:r>
            <a:r>
              <a:rPr b="0" lang="en" sz="2400">
                <a:solidFill>
                  <a:srgbClr val="FF9900"/>
                </a:solidFill>
              </a:rPr>
              <a:t>3.09 lakh crore rupees (in 2016)</a:t>
            </a:r>
            <a:r>
              <a:rPr b="0" lang="en" sz="2400">
                <a:solidFill>
                  <a:schemeClr val="dk2"/>
                </a:solidFill>
              </a:rPr>
              <a:t> and is subjected to grow at a CAGR of 10% over the next 5 years to reach </a:t>
            </a:r>
            <a:r>
              <a:rPr b="0" lang="en" sz="2400">
                <a:solidFill>
                  <a:srgbClr val="FF9900"/>
                </a:solidFill>
              </a:rPr>
              <a:t>5.52 lakh crore by the year 2022.</a:t>
            </a:r>
            <a:endParaRPr b="0" sz="2400">
              <a:solidFill>
                <a:srgbClr val="FF9900"/>
              </a:solidFill>
            </a:endParaRPr>
          </a:p>
        </p:txBody>
      </p:sp>
      <p:pic>
        <p:nvPicPr>
          <p:cNvPr id="139" name="Google Shape;139;p22"/>
          <p:cNvPicPr preferRelativeResize="0"/>
          <p:nvPr/>
        </p:nvPicPr>
        <p:blipFill rotWithShape="1">
          <a:blip r:embed="rId3">
            <a:alphaModFix/>
          </a:blip>
          <a:srcRect b="0" l="0" r="39660" t="0"/>
          <a:stretch/>
        </p:blipFill>
        <p:spPr>
          <a:xfrm>
            <a:off x="4488725" y="0"/>
            <a:ext cx="4655273" cy="5143501"/>
          </a:xfrm>
          <a:prstGeom prst="rect">
            <a:avLst/>
          </a:prstGeom>
          <a:noFill/>
          <a:ln>
            <a:noFill/>
          </a:ln>
        </p:spPr>
      </p:pic>
      <p:sp>
        <p:nvSpPr>
          <p:cNvPr id="140" name="Google Shape;140;p22"/>
          <p:cNvSpPr txBox="1"/>
          <p:nvPr/>
        </p:nvSpPr>
        <p:spPr>
          <a:xfrm>
            <a:off x="246525" y="481850"/>
            <a:ext cx="3955800" cy="11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4800">
                <a:latin typeface="Lato"/>
                <a:ea typeface="Lato"/>
                <a:cs typeface="Lato"/>
                <a:sym typeface="Lato"/>
              </a:rPr>
              <a:t>Market Value</a:t>
            </a:r>
            <a:endParaRPr b="1" i="1" sz="48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3"/>
          <p:cNvSpPr txBox="1"/>
          <p:nvPr>
            <p:ph idx="4294967295" type="title"/>
          </p:nvPr>
        </p:nvSpPr>
        <p:spPr>
          <a:xfrm>
            <a:off x="535775" y="263925"/>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1"/>
                </a:solidFill>
              </a:rPr>
              <a:t>WORKFLOW</a:t>
            </a:r>
            <a:endParaRPr sz="3600">
              <a:solidFill>
                <a:schemeClr val="dk1"/>
              </a:solidFill>
            </a:endParaRPr>
          </a:p>
          <a:p>
            <a:pPr indent="0" lvl="0" marL="0" rtl="0" algn="l">
              <a:spcBef>
                <a:spcPts val="1600"/>
              </a:spcBef>
              <a:spcAft>
                <a:spcPts val="1600"/>
              </a:spcAft>
              <a:buNone/>
            </a:pPr>
            <a:r>
              <a:t/>
            </a:r>
            <a:endParaRPr sz="3600">
              <a:solidFill>
                <a:schemeClr val="dk1"/>
              </a:solidFill>
            </a:endParaRPr>
          </a:p>
        </p:txBody>
      </p:sp>
      <p:sp>
        <p:nvSpPr>
          <p:cNvPr id="146" name="Google Shape;146;p23"/>
          <p:cNvSpPr txBox="1"/>
          <p:nvPr>
            <p:ph idx="4294967295" type="title"/>
          </p:nvPr>
        </p:nvSpPr>
        <p:spPr>
          <a:xfrm>
            <a:off x="535775" y="886225"/>
            <a:ext cx="5197200" cy="30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400">
                <a:solidFill>
                  <a:srgbClr val="000000"/>
                </a:solidFill>
                <a:latin typeface="Lato"/>
                <a:ea typeface="Lato"/>
                <a:cs typeface="Lato"/>
                <a:sym typeface="Lato"/>
              </a:rPr>
              <a:t>FOR THE INSTITUTION : </a:t>
            </a:r>
            <a:endParaRPr b="0" sz="2400">
              <a:solidFill>
                <a:srgbClr val="000000"/>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b="0" lang="en" sz="2400">
                <a:solidFill>
                  <a:srgbClr val="666666"/>
                </a:solidFill>
                <a:latin typeface="Lato"/>
                <a:ea typeface="Lato"/>
                <a:cs typeface="Lato"/>
                <a:sym typeface="Lato"/>
              </a:rPr>
              <a:t>The institute will sign up on the website which will include details : </a:t>
            </a:r>
            <a:endParaRPr b="0" sz="2400">
              <a:solidFill>
                <a:srgbClr val="666666"/>
              </a:solidFill>
              <a:latin typeface="Lato"/>
              <a:ea typeface="Lato"/>
              <a:cs typeface="Lato"/>
              <a:sym typeface="Lato"/>
            </a:endParaRPr>
          </a:p>
          <a:p>
            <a:pPr indent="-381000" lvl="0" marL="457200" rtl="0" algn="l">
              <a:spcBef>
                <a:spcPts val="0"/>
              </a:spcBef>
              <a:spcAft>
                <a:spcPts val="0"/>
              </a:spcAft>
              <a:buClr>
                <a:srgbClr val="666666"/>
              </a:buClr>
              <a:buSzPts val="2400"/>
              <a:buFont typeface="Lato"/>
              <a:buAutoNum type="arabicPeriod"/>
            </a:pPr>
            <a:r>
              <a:rPr b="0" lang="en" sz="2400">
                <a:solidFill>
                  <a:srgbClr val="666666"/>
                </a:solidFill>
                <a:latin typeface="Lato"/>
                <a:ea typeface="Lato"/>
                <a:cs typeface="Lato"/>
                <a:sym typeface="Lato"/>
              </a:rPr>
              <a:t>Name of institute</a:t>
            </a:r>
            <a:endParaRPr b="0" sz="2400">
              <a:solidFill>
                <a:srgbClr val="666666"/>
              </a:solidFill>
              <a:latin typeface="Lato"/>
              <a:ea typeface="Lato"/>
              <a:cs typeface="Lato"/>
              <a:sym typeface="Lato"/>
            </a:endParaRPr>
          </a:p>
          <a:p>
            <a:pPr indent="-381000" lvl="0" marL="457200" rtl="0" algn="l">
              <a:spcBef>
                <a:spcPts val="0"/>
              </a:spcBef>
              <a:spcAft>
                <a:spcPts val="0"/>
              </a:spcAft>
              <a:buClr>
                <a:srgbClr val="666666"/>
              </a:buClr>
              <a:buSzPts val="2400"/>
              <a:buFont typeface="Lato"/>
              <a:buAutoNum type="arabicPeriod"/>
            </a:pPr>
            <a:r>
              <a:rPr b="0" lang="en" sz="2400">
                <a:solidFill>
                  <a:srgbClr val="666666"/>
                </a:solidFill>
                <a:latin typeface="Lato"/>
                <a:ea typeface="Lato"/>
                <a:cs typeface="Lato"/>
                <a:sym typeface="Lato"/>
              </a:rPr>
              <a:t>Location</a:t>
            </a:r>
            <a:endParaRPr b="0" sz="2400">
              <a:solidFill>
                <a:srgbClr val="666666"/>
              </a:solidFill>
              <a:latin typeface="Lato"/>
              <a:ea typeface="Lato"/>
              <a:cs typeface="Lato"/>
              <a:sym typeface="Lato"/>
            </a:endParaRPr>
          </a:p>
          <a:p>
            <a:pPr indent="-381000" lvl="0" marL="457200" rtl="0" algn="l">
              <a:spcBef>
                <a:spcPts val="0"/>
              </a:spcBef>
              <a:spcAft>
                <a:spcPts val="0"/>
              </a:spcAft>
              <a:buClr>
                <a:srgbClr val="666666"/>
              </a:buClr>
              <a:buSzPts val="2400"/>
              <a:buFont typeface="Lato"/>
              <a:buAutoNum type="arabicPeriod"/>
            </a:pPr>
            <a:r>
              <a:rPr b="0" lang="en" sz="2400">
                <a:solidFill>
                  <a:srgbClr val="666666"/>
                </a:solidFill>
                <a:latin typeface="Lato"/>
                <a:ea typeface="Lato"/>
                <a:cs typeface="Lato"/>
                <a:sym typeface="Lato"/>
              </a:rPr>
              <a:t>Total strength (students and staff)</a:t>
            </a:r>
            <a:endParaRPr b="0" sz="2400">
              <a:solidFill>
                <a:srgbClr val="666666"/>
              </a:solidFill>
              <a:latin typeface="Lato"/>
              <a:ea typeface="Lato"/>
              <a:cs typeface="Lato"/>
              <a:sym typeface="Lato"/>
            </a:endParaRPr>
          </a:p>
          <a:p>
            <a:pPr indent="-381000" lvl="0" marL="457200" rtl="0" algn="l">
              <a:spcBef>
                <a:spcPts val="0"/>
              </a:spcBef>
              <a:spcAft>
                <a:spcPts val="0"/>
              </a:spcAft>
              <a:buClr>
                <a:srgbClr val="666666"/>
              </a:buClr>
              <a:buSzPts val="2400"/>
              <a:buFont typeface="Lato"/>
              <a:buAutoNum type="arabicPeriod"/>
            </a:pPr>
            <a:r>
              <a:rPr b="0" lang="en" sz="2400">
                <a:solidFill>
                  <a:srgbClr val="666666"/>
                </a:solidFill>
                <a:latin typeface="Lato"/>
                <a:ea typeface="Lato"/>
                <a:cs typeface="Lato"/>
                <a:sym typeface="Lato"/>
              </a:rPr>
              <a:t>Everyday Hostel requirements (if any)</a:t>
            </a:r>
            <a:endParaRPr b="0" sz="2400">
              <a:solidFill>
                <a:srgbClr val="666666"/>
              </a:solidFill>
              <a:latin typeface="Lato"/>
              <a:ea typeface="Lato"/>
              <a:cs typeface="Lato"/>
              <a:sym typeface="Lato"/>
            </a:endParaRPr>
          </a:p>
          <a:p>
            <a:pPr indent="-381000" lvl="0" marL="457200" rtl="0" algn="l">
              <a:spcBef>
                <a:spcPts val="0"/>
              </a:spcBef>
              <a:spcAft>
                <a:spcPts val="0"/>
              </a:spcAft>
              <a:buClr>
                <a:srgbClr val="666666"/>
              </a:buClr>
              <a:buSzPts val="2400"/>
              <a:buFont typeface="Lato"/>
              <a:buAutoNum type="arabicPeriod"/>
            </a:pPr>
            <a:r>
              <a:rPr b="0" lang="en" sz="2400">
                <a:solidFill>
                  <a:srgbClr val="666666"/>
                </a:solidFill>
                <a:latin typeface="Lato"/>
                <a:ea typeface="Lato"/>
                <a:cs typeface="Lato"/>
                <a:sym typeface="Lato"/>
              </a:rPr>
              <a:t>Food preferences (can be edited for future)</a:t>
            </a:r>
            <a:endParaRPr b="0" sz="2400">
              <a:solidFill>
                <a:srgbClr val="666666"/>
              </a:solidFill>
              <a:latin typeface="Lato"/>
              <a:ea typeface="Lato"/>
              <a:cs typeface="Lato"/>
              <a:sym typeface="Lato"/>
            </a:endParaRPr>
          </a:p>
          <a:p>
            <a:pPr indent="0" lvl="0" marL="0" rtl="0" algn="l">
              <a:lnSpc>
                <a:spcPct val="115000"/>
              </a:lnSpc>
              <a:spcBef>
                <a:spcPts val="0"/>
              </a:spcBef>
              <a:spcAft>
                <a:spcPts val="1600"/>
              </a:spcAft>
              <a:buNone/>
            </a:pPr>
            <a:r>
              <a:t/>
            </a:r>
            <a:endParaRPr b="0" sz="1800">
              <a:solidFill>
                <a:srgbClr val="666666"/>
              </a:solidFill>
              <a:latin typeface="Lato"/>
              <a:ea typeface="Lato"/>
              <a:cs typeface="Lato"/>
              <a:sym typeface="Lato"/>
            </a:endParaRPr>
          </a:p>
        </p:txBody>
      </p:sp>
      <p:pic>
        <p:nvPicPr>
          <p:cNvPr id="147" name="Google Shape;147;p23"/>
          <p:cNvPicPr preferRelativeResize="0"/>
          <p:nvPr/>
        </p:nvPicPr>
        <p:blipFill>
          <a:blip r:embed="rId3">
            <a:alphaModFix/>
          </a:blip>
          <a:stretch>
            <a:fillRect/>
          </a:stretch>
        </p:blipFill>
        <p:spPr>
          <a:xfrm>
            <a:off x="5794425" y="2757225"/>
            <a:ext cx="3106224" cy="219377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51" name="Shape 151"/>
        <p:cNvGrpSpPr/>
        <p:nvPr/>
      </p:nvGrpSpPr>
      <p:grpSpPr>
        <a:xfrm>
          <a:off x="0" y="0"/>
          <a:ext cx="0" cy="0"/>
          <a:chOff x="0" y="0"/>
          <a:chExt cx="0" cy="0"/>
        </a:xfrm>
      </p:grpSpPr>
      <p:pic>
        <p:nvPicPr>
          <p:cNvPr descr="Screen Shot 2015-11-19 at 11.46.25 PM.png" id="152" name="Google Shape;152;p24"/>
          <p:cNvPicPr preferRelativeResize="0"/>
          <p:nvPr/>
        </p:nvPicPr>
        <p:blipFill rotWithShape="1">
          <a:blip r:embed="rId3">
            <a:alphaModFix/>
          </a:blip>
          <a:srcRect b="0" l="26143" r="26148" t="0"/>
          <a:stretch/>
        </p:blipFill>
        <p:spPr>
          <a:xfrm>
            <a:off x="-1" y="0"/>
            <a:ext cx="4567200" cy="5143499"/>
          </a:xfrm>
          <a:prstGeom prst="rect">
            <a:avLst/>
          </a:prstGeom>
          <a:noFill/>
          <a:ln>
            <a:noFill/>
          </a:ln>
        </p:spPr>
      </p:pic>
      <p:sp>
        <p:nvSpPr>
          <p:cNvPr id="153" name="Google Shape;153;p24"/>
          <p:cNvSpPr txBox="1"/>
          <p:nvPr>
            <p:ph idx="1" type="body"/>
          </p:nvPr>
        </p:nvSpPr>
        <p:spPr>
          <a:xfrm>
            <a:off x="4821550" y="0"/>
            <a:ext cx="4033800" cy="500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WORKFLOW</a:t>
            </a:r>
            <a:r>
              <a:rPr lang="en" sz="3000">
                <a:solidFill>
                  <a:schemeClr val="dk1"/>
                </a:solidFill>
              </a:rPr>
              <a:t> </a:t>
            </a:r>
            <a:endParaRPr sz="3000">
              <a:solidFill>
                <a:schemeClr val="dk1"/>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 </a:t>
            </a:r>
            <a:r>
              <a:rPr lang="en" sz="2400">
                <a:solidFill>
                  <a:srgbClr val="000000"/>
                </a:solidFill>
              </a:rPr>
              <a:t>FOR THE CATERERS : </a:t>
            </a:r>
            <a:r>
              <a:rPr lang="en" sz="2400">
                <a:solidFill>
                  <a:srgbClr val="999999"/>
                </a:solidFill>
              </a:rPr>
              <a:t>The caterers will be asked to submit the following details :</a:t>
            </a:r>
            <a:endParaRPr sz="2400">
              <a:solidFill>
                <a:srgbClr val="999999"/>
              </a:solidFill>
            </a:endParaRPr>
          </a:p>
          <a:p>
            <a:pPr indent="-381000" lvl="0" marL="457200" rtl="0" algn="l">
              <a:spcBef>
                <a:spcPts val="1600"/>
              </a:spcBef>
              <a:spcAft>
                <a:spcPts val="0"/>
              </a:spcAft>
              <a:buClr>
                <a:srgbClr val="999999"/>
              </a:buClr>
              <a:buSzPts val="2400"/>
              <a:buAutoNum type="arabicPeriod"/>
            </a:pPr>
            <a:r>
              <a:rPr lang="en" sz="2400">
                <a:solidFill>
                  <a:srgbClr val="999999"/>
                </a:solidFill>
              </a:rPr>
              <a:t>Name</a:t>
            </a:r>
            <a:endParaRPr sz="2400">
              <a:solidFill>
                <a:srgbClr val="999999"/>
              </a:solidFill>
            </a:endParaRPr>
          </a:p>
          <a:p>
            <a:pPr indent="-381000" lvl="0" marL="457200" rtl="0" algn="l">
              <a:spcBef>
                <a:spcPts val="0"/>
              </a:spcBef>
              <a:spcAft>
                <a:spcPts val="0"/>
              </a:spcAft>
              <a:buClr>
                <a:srgbClr val="999999"/>
              </a:buClr>
              <a:buSzPts val="2400"/>
              <a:buAutoNum type="arabicPeriod"/>
            </a:pPr>
            <a:r>
              <a:rPr lang="en" sz="2400">
                <a:solidFill>
                  <a:srgbClr val="999999"/>
                </a:solidFill>
              </a:rPr>
              <a:t>Address</a:t>
            </a:r>
            <a:endParaRPr sz="2400">
              <a:solidFill>
                <a:srgbClr val="999999"/>
              </a:solidFill>
            </a:endParaRPr>
          </a:p>
          <a:p>
            <a:pPr indent="-381000" lvl="0" marL="457200" rtl="0" algn="l">
              <a:spcBef>
                <a:spcPts val="0"/>
              </a:spcBef>
              <a:spcAft>
                <a:spcPts val="0"/>
              </a:spcAft>
              <a:buClr>
                <a:srgbClr val="999999"/>
              </a:buClr>
              <a:buSzPts val="2400"/>
              <a:buAutoNum type="arabicPeriod"/>
            </a:pPr>
            <a:r>
              <a:rPr lang="en" sz="2400">
                <a:solidFill>
                  <a:srgbClr val="999999"/>
                </a:solidFill>
              </a:rPr>
              <a:t>ID Proof (Aadhaar card, Voter ID,etc)</a:t>
            </a:r>
            <a:endParaRPr sz="2400">
              <a:solidFill>
                <a:srgbClr val="99999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descr="Screen Shot 2015-11-20 at 9.47.21 AM.png" id="158" name="Google Shape;158;p25"/>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59" name="Google Shape;159;p25"/>
          <p:cNvSpPr txBox="1"/>
          <p:nvPr>
            <p:ph type="title"/>
          </p:nvPr>
        </p:nvSpPr>
        <p:spPr>
          <a:xfrm>
            <a:off x="264749" y="1115550"/>
            <a:ext cx="86145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any caterer completes its tenure then it will be verified on the website so that the institutes know that the Caterer is Verified.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63" name="Shape 163"/>
        <p:cNvGrpSpPr/>
        <p:nvPr/>
      </p:nvGrpSpPr>
      <p:grpSpPr>
        <a:xfrm>
          <a:off x="0" y="0"/>
          <a:ext cx="0" cy="0"/>
          <a:chOff x="0" y="0"/>
          <a:chExt cx="0" cy="0"/>
        </a:xfrm>
      </p:grpSpPr>
      <p:sp>
        <p:nvSpPr>
          <p:cNvPr id="164" name="Google Shape;164;p26"/>
          <p:cNvSpPr/>
          <p:nvPr/>
        </p:nvSpPr>
        <p:spPr>
          <a:xfrm>
            <a:off x="11200" y="11200"/>
            <a:ext cx="9144000" cy="5132400"/>
          </a:xfrm>
          <a:prstGeom prst="rect">
            <a:avLst/>
          </a:prstGeom>
          <a:solidFill>
            <a:srgbClr val="FF9900"/>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6"/>
          <p:cNvSpPr/>
          <p:nvPr/>
        </p:nvSpPr>
        <p:spPr>
          <a:xfrm>
            <a:off x="257725" y="268950"/>
            <a:ext cx="8595000" cy="47064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000000"/>
              </a:highlight>
            </a:endParaRPr>
          </a:p>
        </p:txBody>
      </p:sp>
      <p:sp>
        <p:nvSpPr>
          <p:cNvPr id="166" name="Google Shape;166;p26"/>
          <p:cNvSpPr txBox="1"/>
          <p:nvPr/>
        </p:nvSpPr>
        <p:spPr>
          <a:xfrm>
            <a:off x="381050" y="493050"/>
            <a:ext cx="8045700" cy="41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9900"/>
              </a:solidFill>
              <a:latin typeface="Lato"/>
              <a:ea typeface="Lato"/>
              <a:cs typeface="Lato"/>
              <a:sym typeface="Lato"/>
            </a:endParaRPr>
          </a:p>
        </p:txBody>
      </p:sp>
      <p:sp>
        <p:nvSpPr>
          <p:cNvPr id="167" name="Google Shape;167;p26"/>
          <p:cNvSpPr txBox="1"/>
          <p:nvPr/>
        </p:nvSpPr>
        <p:spPr>
          <a:xfrm>
            <a:off x="750800" y="336200"/>
            <a:ext cx="7306200" cy="364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FF9900"/>
                </a:solidFill>
                <a:latin typeface="Lato"/>
                <a:ea typeface="Lato"/>
                <a:cs typeface="Lato"/>
                <a:sym typeface="Lato"/>
              </a:rPr>
              <a:t>THANK YOU!</a:t>
            </a:r>
            <a:endParaRPr b="1" sz="3600">
              <a:solidFill>
                <a:srgbClr val="FF9900"/>
              </a:solidFill>
              <a:latin typeface="Lato"/>
              <a:ea typeface="Lato"/>
              <a:cs typeface="Lato"/>
              <a:sym typeface="Lato"/>
            </a:endParaRPr>
          </a:p>
          <a:p>
            <a:pPr indent="0" lvl="0" marL="0" rtl="0" algn="ctr">
              <a:spcBef>
                <a:spcPts val="0"/>
              </a:spcBef>
              <a:spcAft>
                <a:spcPts val="0"/>
              </a:spcAft>
              <a:buNone/>
            </a:pPr>
            <a:r>
              <a:t/>
            </a:r>
            <a:endParaRPr b="1" sz="3600">
              <a:solidFill>
                <a:srgbClr val="FF9900"/>
              </a:solidFill>
              <a:latin typeface="Lato"/>
              <a:ea typeface="Lato"/>
              <a:cs typeface="Lato"/>
              <a:sym typeface="Lato"/>
            </a:endParaRPr>
          </a:p>
          <a:p>
            <a:pPr indent="0" lvl="0" marL="0" rtl="0" algn="ctr">
              <a:spcBef>
                <a:spcPts val="0"/>
              </a:spcBef>
              <a:spcAft>
                <a:spcPts val="0"/>
              </a:spcAft>
              <a:buNone/>
            </a:pPr>
            <a:r>
              <a:rPr lang="en" sz="3600">
                <a:solidFill>
                  <a:srgbClr val="999999"/>
                </a:solidFill>
                <a:latin typeface="Lato"/>
                <a:ea typeface="Lato"/>
                <a:cs typeface="Lato"/>
                <a:sym typeface="Lato"/>
              </a:rPr>
              <a:t>An idea for HACKINIT BPIT 2019</a:t>
            </a:r>
            <a:endParaRPr sz="3600">
              <a:solidFill>
                <a:srgbClr val="999999"/>
              </a:solidFill>
              <a:latin typeface="Lato"/>
              <a:ea typeface="Lato"/>
              <a:cs typeface="Lato"/>
              <a:sym typeface="Lato"/>
            </a:endParaRPr>
          </a:p>
          <a:p>
            <a:pPr indent="0" lvl="0" marL="0" rtl="0" algn="ctr">
              <a:spcBef>
                <a:spcPts val="0"/>
              </a:spcBef>
              <a:spcAft>
                <a:spcPts val="0"/>
              </a:spcAft>
              <a:buNone/>
            </a:pPr>
            <a:r>
              <a:rPr lang="en" sz="3600">
                <a:solidFill>
                  <a:srgbClr val="999999"/>
                </a:solidFill>
                <a:latin typeface="Lato"/>
                <a:ea typeface="Lato"/>
                <a:cs typeface="Lato"/>
                <a:sym typeface="Lato"/>
              </a:rPr>
              <a:t>BY:</a:t>
            </a:r>
            <a:endParaRPr sz="3600">
              <a:solidFill>
                <a:srgbClr val="999999"/>
              </a:solidFill>
              <a:latin typeface="Lato"/>
              <a:ea typeface="Lato"/>
              <a:cs typeface="Lato"/>
              <a:sym typeface="Lato"/>
            </a:endParaRPr>
          </a:p>
          <a:p>
            <a:pPr indent="0" lvl="0" marL="0" rtl="0" algn="ctr">
              <a:spcBef>
                <a:spcPts val="0"/>
              </a:spcBef>
              <a:spcAft>
                <a:spcPts val="0"/>
              </a:spcAft>
              <a:buNone/>
            </a:pPr>
            <a:r>
              <a:rPr lang="en" sz="3600">
                <a:solidFill>
                  <a:srgbClr val="999999"/>
                </a:solidFill>
                <a:latin typeface="Lato"/>
                <a:ea typeface="Lato"/>
                <a:cs typeface="Lato"/>
                <a:sym typeface="Lato"/>
              </a:rPr>
              <a:t>Parth Sikka</a:t>
            </a:r>
            <a:endParaRPr sz="3600">
              <a:solidFill>
                <a:srgbClr val="999999"/>
              </a:solidFill>
              <a:latin typeface="Lato"/>
              <a:ea typeface="Lato"/>
              <a:cs typeface="Lato"/>
              <a:sym typeface="Lato"/>
            </a:endParaRPr>
          </a:p>
          <a:p>
            <a:pPr indent="0" lvl="0" marL="0" rtl="0" algn="ctr">
              <a:spcBef>
                <a:spcPts val="0"/>
              </a:spcBef>
              <a:spcAft>
                <a:spcPts val="0"/>
              </a:spcAft>
              <a:buNone/>
            </a:pPr>
            <a:r>
              <a:rPr lang="en" sz="3600">
                <a:solidFill>
                  <a:srgbClr val="999999"/>
                </a:solidFill>
                <a:latin typeface="Lato"/>
                <a:ea typeface="Lato"/>
                <a:cs typeface="Lato"/>
                <a:sym typeface="Lato"/>
              </a:rPr>
              <a:t>Abhishek Mishra</a:t>
            </a:r>
            <a:endParaRPr sz="3600">
              <a:solidFill>
                <a:srgbClr val="999999"/>
              </a:solidFill>
              <a:latin typeface="Lato"/>
              <a:ea typeface="Lato"/>
              <a:cs typeface="Lato"/>
              <a:sym typeface="Lato"/>
            </a:endParaRPr>
          </a:p>
          <a:p>
            <a:pPr indent="0" lvl="0" marL="0" rtl="0" algn="ctr">
              <a:spcBef>
                <a:spcPts val="0"/>
              </a:spcBef>
              <a:spcAft>
                <a:spcPts val="0"/>
              </a:spcAft>
              <a:buNone/>
            </a:pPr>
            <a:r>
              <a:rPr lang="en" sz="3600">
                <a:solidFill>
                  <a:srgbClr val="999999"/>
                </a:solidFill>
                <a:latin typeface="Lato"/>
                <a:ea typeface="Lato"/>
                <a:cs typeface="Lato"/>
                <a:sym typeface="Lato"/>
              </a:rPr>
              <a:t>Shelly Garg</a:t>
            </a:r>
            <a:endParaRPr sz="3600">
              <a:solidFill>
                <a:srgbClr val="999999"/>
              </a:solidFill>
              <a:latin typeface="Lato"/>
              <a:ea typeface="Lato"/>
              <a:cs typeface="Lato"/>
              <a:sym typeface="Lato"/>
            </a:endParaRPr>
          </a:p>
          <a:p>
            <a:pPr indent="0" lvl="0" marL="0" rtl="0" algn="ctr">
              <a:spcBef>
                <a:spcPts val="0"/>
              </a:spcBef>
              <a:spcAft>
                <a:spcPts val="0"/>
              </a:spcAft>
              <a:buNone/>
            </a:pPr>
            <a:r>
              <a:rPr lang="en" sz="3600">
                <a:solidFill>
                  <a:srgbClr val="999999"/>
                </a:solidFill>
                <a:latin typeface="Lato"/>
                <a:ea typeface="Lato"/>
                <a:cs typeface="Lato"/>
                <a:sym typeface="Lato"/>
              </a:rPr>
              <a:t>Vaibhav</a:t>
            </a:r>
            <a:endParaRPr sz="3600">
              <a:solidFill>
                <a:srgbClr val="999999"/>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THE PROBLEM.</a:t>
            </a:r>
            <a:endParaRPr sz="2400"/>
          </a:p>
        </p:txBody>
      </p:sp>
      <p:sp>
        <p:nvSpPr>
          <p:cNvPr id="80" name="Google Shape;80;p14"/>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All colleges in India right now have a mess or a canteen and require some sort of Catering Service in order for it  to function.</a:t>
            </a:r>
            <a:endParaRPr b="0" sz="1800">
              <a:latin typeface="Lato"/>
              <a:ea typeface="Lato"/>
              <a:cs typeface="Lato"/>
              <a:sym typeface="Lato"/>
            </a:endParaRPr>
          </a:p>
          <a:p>
            <a:pPr indent="0" lvl="0" marL="0" rtl="0" algn="l">
              <a:lnSpc>
                <a:spcPct val="115000"/>
              </a:lnSpc>
              <a:spcBef>
                <a:spcPts val="1600"/>
              </a:spcBef>
              <a:spcAft>
                <a:spcPts val="1600"/>
              </a:spcAft>
              <a:buNone/>
            </a:pPr>
            <a:r>
              <a:rPr b="0" lang="en" sz="1800">
                <a:latin typeface="Lato"/>
                <a:ea typeface="Lato"/>
                <a:cs typeface="Lato"/>
                <a:sym typeface="Lato"/>
              </a:rPr>
              <a:t>The problem revolves around the fact that the colleges find it difficult to arrange new caterers for their canteens every year since they need to take into account the factors of cleanliness,prices and timings. </a:t>
            </a:r>
            <a:endParaRPr b="0" sz="1800">
              <a:latin typeface="Lato"/>
              <a:ea typeface="Lato"/>
              <a:cs typeface="Lato"/>
              <a:sym typeface="Lato"/>
            </a:endParaRPr>
          </a:p>
        </p:txBody>
      </p:sp>
      <p:pic>
        <p:nvPicPr>
          <p:cNvPr id="81" name="Google Shape;81;p14"/>
          <p:cNvPicPr preferRelativeResize="0"/>
          <p:nvPr/>
        </p:nvPicPr>
        <p:blipFill>
          <a:blip r:embed="rId3">
            <a:alphaModFix/>
          </a:blip>
          <a:stretch>
            <a:fillRect/>
          </a:stretch>
        </p:blipFill>
        <p:spPr>
          <a:xfrm>
            <a:off x="5840550" y="2965075"/>
            <a:ext cx="3106224" cy="199433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5" name="Shape 85"/>
        <p:cNvGrpSpPr/>
        <p:nvPr/>
      </p:nvGrpSpPr>
      <p:grpSpPr>
        <a:xfrm>
          <a:off x="0" y="0"/>
          <a:ext cx="0" cy="0"/>
          <a:chOff x="0" y="0"/>
          <a:chExt cx="0" cy="0"/>
        </a:xfrm>
      </p:grpSpPr>
      <p:pic>
        <p:nvPicPr>
          <p:cNvPr id="86" name="Google Shape;86;p15"/>
          <p:cNvPicPr preferRelativeResize="0"/>
          <p:nvPr/>
        </p:nvPicPr>
        <p:blipFill>
          <a:blip r:embed="rId3">
            <a:alphaModFix/>
          </a:blip>
          <a:stretch>
            <a:fillRect/>
          </a:stretch>
        </p:blipFill>
        <p:spPr>
          <a:xfrm>
            <a:off x="2444700" y="162725"/>
            <a:ext cx="4189176" cy="4818049"/>
          </a:xfrm>
          <a:prstGeom prst="rect">
            <a:avLst/>
          </a:prstGeom>
          <a:noFill/>
          <a:ln>
            <a:noFill/>
          </a:ln>
        </p:spPr>
      </p:pic>
      <p:pic>
        <p:nvPicPr>
          <p:cNvPr descr="Piece of duct tape sticking a note to the slide" id="87" name="Google Shape;87;p1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88" name="Google Shape;88;p1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THE SOLUTION</a:t>
            </a:r>
            <a:endParaRPr b="1" sz="3000">
              <a:solidFill>
                <a:schemeClr val="lt2"/>
              </a:solidFill>
              <a:latin typeface="Raleway"/>
              <a:ea typeface="Raleway"/>
              <a:cs typeface="Raleway"/>
              <a:sym typeface="Raleway"/>
            </a:endParaRPr>
          </a:p>
        </p:txBody>
      </p:sp>
      <p:sp>
        <p:nvSpPr>
          <p:cNvPr id="89" name="Google Shape;89;p15"/>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Raleway"/>
                <a:ea typeface="Raleway"/>
                <a:cs typeface="Raleway"/>
                <a:sym typeface="Raleway"/>
              </a:rPr>
              <a:t>We aim to provide both the sides of the problem with a simple interface which would allow them to </a:t>
            </a:r>
            <a:r>
              <a:rPr b="1" lang="en" sz="1200">
                <a:solidFill>
                  <a:srgbClr val="FF9900"/>
                </a:solidFill>
                <a:latin typeface="Raleway"/>
                <a:ea typeface="Raleway"/>
                <a:cs typeface="Raleway"/>
                <a:sym typeface="Raleway"/>
              </a:rPr>
              <a:t>COMMUNICATE</a:t>
            </a:r>
            <a:r>
              <a:rPr b="1" lang="en" sz="1200">
                <a:latin typeface="Raleway"/>
                <a:ea typeface="Raleway"/>
                <a:cs typeface="Raleway"/>
                <a:sym typeface="Raleway"/>
              </a:rPr>
              <a:t> with each other.</a:t>
            </a:r>
            <a:endParaRPr b="1" sz="1200">
              <a:latin typeface="Raleway"/>
              <a:ea typeface="Raleway"/>
              <a:cs typeface="Raleway"/>
              <a:sym typeface="Raleway"/>
            </a:endParaRPr>
          </a:p>
          <a:p>
            <a:pPr indent="0" lvl="0" marL="0" rtl="0" algn="l">
              <a:spcBef>
                <a:spcPts val="1000"/>
              </a:spcBef>
              <a:spcAft>
                <a:spcPts val="0"/>
              </a:spcAft>
              <a:buNone/>
            </a:pPr>
            <a:r>
              <a:rPr b="1" lang="en" sz="1200">
                <a:latin typeface="Raleway"/>
                <a:ea typeface="Raleway"/>
                <a:cs typeface="Raleway"/>
                <a:sym typeface="Raleway"/>
              </a:rPr>
              <a:t>Keeping in mind that catering requires more physical labour, we are sure that people of that mindset are available in plenty and so it would lead to </a:t>
            </a:r>
            <a:r>
              <a:rPr b="1" lang="en" sz="1200">
                <a:solidFill>
                  <a:srgbClr val="FF9900"/>
                </a:solidFill>
                <a:latin typeface="Raleway"/>
                <a:ea typeface="Raleway"/>
                <a:cs typeface="Raleway"/>
                <a:sym typeface="Raleway"/>
              </a:rPr>
              <a:t>EMPLOYMENT</a:t>
            </a:r>
            <a:r>
              <a:rPr b="1" lang="en" sz="1200">
                <a:solidFill>
                  <a:srgbClr val="000000"/>
                </a:solidFill>
                <a:latin typeface="Raleway"/>
                <a:ea typeface="Raleway"/>
                <a:cs typeface="Raleway"/>
                <a:sym typeface="Raleway"/>
              </a:rPr>
              <a:t>.</a:t>
            </a:r>
            <a:endParaRPr b="1" sz="1200">
              <a:solidFill>
                <a:srgbClr val="000000"/>
              </a:solidFill>
              <a:latin typeface="Raleway"/>
              <a:ea typeface="Raleway"/>
              <a:cs typeface="Raleway"/>
              <a:sym typeface="Raleway"/>
            </a:endParaRPr>
          </a:p>
          <a:p>
            <a:pPr indent="0" lvl="0" marL="0" rtl="0" algn="l">
              <a:spcBef>
                <a:spcPts val="1000"/>
              </a:spcBef>
              <a:spcAft>
                <a:spcPts val="0"/>
              </a:spcAft>
              <a:buNone/>
            </a:pPr>
            <a:r>
              <a:rPr b="1" lang="en" sz="1200">
                <a:solidFill>
                  <a:srgbClr val="FF9900"/>
                </a:solidFill>
                <a:latin typeface="Raleway"/>
                <a:ea typeface="Raleway"/>
                <a:cs typeface="Raleway"/>
                <a:sym typeface="Raleway"/>
              </a:rPr>
              <a:t>NETWORK OF CATERERS</a:t>
            </a:r>
            <a:r>
              <a:rPr b="1" lang="en" sz="1200">
                <a:solidFill>
                  <a:srgbClr val="000000"/>
                </a:solidFill>
                <a:latin typeface="Raleway"/>
                <a:ea typeface="Raleway"/>
                <a:cs typeface="Raleway"/>
                <a:sym typeface="Raleway"/>
              </a:rPr>
              <a:t> is another thing that we would give rise to. The network here implies that now colleges and caterers will have the flexibility to choose whom they want.</a:t>
            </a:r>
            <a:endParaRPr b="1" sz="1200">
              <a:solidFill>
                <a:srgbClr val="000000"/>
              </a:solidFill>
              <a:latin typeface="Raleway"/>
              <a:ea typeface="Raleway"/>
              <a:cs typeface="Raleway"/>
              <a:sym typeface="Raleway"/>
            </a:endParaRPr>
          </a:p>
          <a:p>
            <a:pPr indent="0" lvl="0" marL="0" rtl="0" algn="l">
              <a:spcBef>
                <a:spcPts val="1000"/>
              </a:spcBef>
              <a:spcAft>
                <a:spcPts val="0"/>
              </a:spcAft>
              <a:buNone/>
            </a:pPr>
            <a:r>
              <a:t/>
            </a:r>
            <a:endParaRPr b="1" sz="1200">
              <a:solidFill>
                <a:srgbClr val="000000"/>
              </a:solidFill>
              <a:latin typeface="Raleway"/>
              <a:ea typeface="Raleway"/>
              <a:cs typeface="Raleway"/>
              <a:sym typeface="Raleway"/>
            </a:endParaRPr>
          </a:p>
          <a:p>
            <a:pPr indent="0" lvl="0" marL="0" rtl="0" algn="l">
              <a:spcBef>
                <a:spcPts val="1000"/>
              </a:spcBef>
              <a:spcAft>
                <a:spcPts val="1000"/>
              </a:spcAft>
              <a:buNone/>
            </a:pPr>
            <a:r>
              <a:rPr b="1" lang="en" sz="1200">
                <a:latin typeface="Raleway"/>
                <a:ea typeface="Raleway"/>
                <a:cs typeface="Raleway"/>
                <a:sym typeface="Raleway"/>
              </a:rPr>
              <a:t> </a:t>
            </a:r>
            <a:endParaRPr b="1" sz="1200">
              <a:latin typeface="Raleway"/>
              <a:ea typeface="Raleway"/>
              <a:cs typeface="Raleway"/>
              <a:sym typeface="Raleway"/>
            </a:endParaRPr>
          </a:p>
        </p:txBody>
      </p:sp>
      <p:pic>
        <p:nvPicPr>
          <p:cNvPr id="90" name="Google Shape;90;p15"/>
          <p:cNvPicPr preferRelativeResize="0"/>
          <p:nvPr/>
        </p:nvPicPr>
        <p:blipFill>
          <a:blip r:embed="rId5">
            <a:alphaModFix/>
          </a:blip>
          <a:stretch>
            <a:fillRect/>
          </a:stretch>
        </p:blipFill>
        <p:spPr>
          <a:xfrm>
            <a:off x="5719175" y="548875"/>
            <a:ext cx="758226" cy="8286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4" name="Shape 94"/>
        <p:cNvGrpSpPr/>
        <p:nvPr/>
      </p:nvGrpSpPr>
      <p:grpSpPr>
        <a:xfrm>
          <a:off x="0" y="0"/>
          <a:ext cx="0" cy="0"/>
          <a:chOff x="0" y="0"/>
          <a:chExt cx="0" cy="0"/>
        </a:xfrm>
      </p:grpSpPr>
      <p:pic>
        <p:nvPicPr>
          <p:cNvPr id="95" name="Google Shape;95;p16"/>
          <p:cNvPicPr preferRelativeResize="0"/>
          <p:nvPr/>
        </p:nvPicPr>
        <p:blipFill>
          <a:blip r:embed="rId3">
            <a:alphaModFix/>
          </a:blip>
          <a:stretch>
            <a:fillRect/>
          </a:stretch>
        </p:blipFill>
        <p:spPr>
          <a:xfrm>
            <a:off x="2444700" y="162725"/>
            <a:ext cx="4189176" cy="4818049"/>
          </a:xfrm>
          <a:prstGeom prst="rect">
            <a:avLst/>
          </a:prstGeom>
          <a:noFill/>
          <a:ln>
            <a:noFill/>
          </a:ln>
        </p:spPr>
      </p:pic>
      <p:pic>
        <p:nvPicPr>
          <p:cNvPr descr="Piece of duct tape sticking a note to the slide" id="96" name="Google Shape;96;p16"/>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97" name="Google Shape;97;p16"/>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THE SOLUTION</a:t>
            </a:r>
            <a:endParaRPr b="1" sz="3000">
              <a:solidFill>
                <a:schemeClr val="lt2"/>
              </a:solidFill>
              <a:latin typeface="Raleway"/>
              <a:ea typeface="Raleway"/>
              <a:cs typeface="Raleway"/>
              <a:sym typeface="Raleway"/>
            </a:endParaRPr>
          </a:p>
        </p:txBody>
      </p:sp>
      <p:sp>
        <p:nvSpPr>
          <p:cNvPr id="98" name="Google Shape;98;p16"/>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FF9900"/>
                </a:solidFill>
                <a:latin typeface="Raleway"/>
                <a:ea typeface="Raleway"/>
                <a:cs typeface="Raleway"/>
                <a:sym typeface="Raleway"/>
              </a:rPr>
              <a:t>TIME COMPLEXITY </a:t>
            </a:r>
            <a:r>
              <a:rPr b="1" lang="en" sz="1200">
                <a:solidFill>
                  <a:srgbClr val="000000"/>
                </a:solidFill>
                <a:latin typeface="Raleway"/>
                <a:ea typeface="Raleway"/>
                <a:cs typeface="Raleway"/>
                <a:sym typeface="Raleway"/>
              </a:rPr>
              <a:t>is another issue that will be resolved when this idea is implemented. Until now the manual method to be used is that colleges need to look for caterers by calling them and then negotiating with them for various reasons and this drill continues for days or even weeks until they find the perfect caterer.</a:t>
            </a:r>
            <a:endParaRPr b="1" sz="1200">
              <a:solidFill>
                <a:srgbClr val="000000"/>
              </a:solidFill>
              <a:latin typeface="Raleway"/>
              <a:ea typeface="Raleway"/>
              <a:cs typeface="Raleway"/>
              <a:sym typeface="Raleway"/>
            </a:endParaRPr>
          </a:p>
          <a:p>
            <a:pPr indent="0" lvl="0" marL="0" rtl="0" algn="l">
              <a:spcBef>
                <a:spcPts val="1000"/>
              </a:spcBef>
              <a:spcAft>
                <a:spcPts val="0"/>
              </a:spcAft>
              <a:buNone/>
            </a:pPr>
            <a:r>
              <a:rPr b="1" lang="en" sz="1200">
                <a:solidFill>
                  <a:srgbClr val="000000"/>
                </a:solidFill>
                <a:latin typeface="Raleway"/>
                <a:ea typeface="Raleway"/>
                <a:cs typeface="Raleway"/>
                <a:sym typeface="Raleway"/>
              </a:rPr>
              <a:t>This in turn will also help the </a:t>
            </a:r>
            <a:r>
              <a:rPr b="1" lang="en" sz="1200">
                <a:solidFill>
                  <a:srgbClr val="FF9900"/>
                </a:solidFill>
                <a:latin typeface="Raleway"/>
                <a:ea typeface="Raleway"/>
                <a:cs typeface="Raleway"/>
                <a:sym typeface="Raleway"/>
              </a:rPr>
              <a:t>LOCAL CATERERS </a:t>
            </a:r>
            <a:r>
              <a:rPr b="1" lang="en" sz="1200">
                <a:solidFill>
                  <a:srgbClr val="000000"/>
                </a:solidFill>
                <a:latin typeface="Raleway"/>
                <a:ea typeface="Raleway"/>
                <a:cs typeface="Raleway"/>
                <a:sym typeface="Raleway"/>
              </a:rPr>
              <a:t>to flourish since they would get an option to choose from a variety of colleges and institutions and would also be able to know about newer opportunities.</a:t>
            </a:r>
            <a:endParaRPr b="1" sz="1200">
              <a:solidFill>
                <a:srgbClr val="000000"/>
              </a:solidFill>
              <a:latin typeface="Raleway"/>
              <a:ea typeface="Raleway"/>
              <a:cs typeface="Raleway"/>
              <a:sym typeface="Raleway"/>
            </a:endParaRPr>
          </a:p>
          <a:p>
            <a:pPr indent="0" lvl="0" marL="0" rtl="0" algn="l">
              <a:spcBef>
                <a:spcPts val="1000"/>
              </a:spcBef>
              <a:spcAft>
                <a:spcPts val="0"/>
              </a:spcAft>
              <a:buNone/>
            </a:pPr>
            <a:r>
              <a:t/>
            </a:r>
            <a:endParaRPr b="1" sz="1200">
              <a:solidFill>
                <a:srgbClr val="000000"/>
              </a:solidFill>
              <a:latin typeface="Raleway"/>
              <a:ea typeface="Raleway"/>
              <a:cs typeface="Raleway"/>
              <a:sym typeface="Raleway"/>
            </a:endParaRPr>
          </a:p>
          <a:p>
            <a:pPr indent="0" lvl="0" marL="0" rtl="0" algn="l">
              <a:spcBef>
                <a:spcPts val="1000"/>
              </a:spcBef>
              <a:spcAft>
                <a:spcPts val="1000"/>
              </a:spcAft>
              <a:buNone/>
            </a:pPr>
            <a:r>
              <a:rPr b="1" lang="en" sz="1200">
                <a:latin typeface="Raleway"/>
                <a:ea typeface="Raleway"/>
                <a:cs typeface="Raleway"/>
                <a:sym typeface="Raleway"/>
              </a:rPr>
              <a:t> </a:t>
            </a:r>
            <a:endParaRPr b="1" sz="1200">
              <a:latin typeface="Raleway"/>
              <a:ea typeface="Raleway"/>
              <a:cs typeface="Raleway"/>
              <a:sym typeface="Raleway"/>
            </a:endParaRPr>
          </a:p>
        </p:txBody>
      </p:sp>
      <p:pic>
        <p:nvPicPr>
          <p:cNvPr id="99" name="Google Shape;99;p16"/>
          <p:cNvPicPr preferRelativeResize="0"/>
          <p:nvPr/>
        </p:nvPicPr>
        <p:blipFill>
          <a:blip r:embed="rId5">
            <a:alphaModFix/>
          </a:blip>
          <a:stretch>
            <a:fillRect/>
          </a:stretch>
        </p:blipFill>
        <p:spPr>
          <a:xfrm>
            <a:off x="5719175" y="548875"/>
            <a:ext cx="758226" cy="8286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256200" y="1721975"/>
            <a:ext cx="8631600" cy="212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This would eventually lead to an increase in food quality around the colleges of India because of the ratings that colleges will give to them after their tenure and the competition amongst the </a:t>
            </a:r>
            <a:r>
              <a:rPr lang="en" sz="3000"/>
              <a:t>caterers would lead to a decrease in the prices as well. This is also going to increase student satisfaction.</a:t>
            </a:r>
            <a:endParaRPr sz="3000"/>
          </a:p>
          <a:p>
            <a:pPr indent="0" lvl="0" marL="0" rtl="0" algn="l">
              <a:spcBef>
                <a:spcPts val="0"/>
              </a:spcBef>
              <a:spcAft>
                <a:spcPts val="0"/>
              </a:spcAft>
              <a:buNone/>
            </a:pPr>
            <a:r>
              <a:rPr lang="en" sz="3000"/>
              <a:t> </a:t>
            </a:r>
            <a:endParaRPr sz="3000">
              <a:solidFill>
                <a:schemeClr val="accent5"/>
              </a:solidFill>
            </a:endParaRPr>
          </a:p>
        </p:txBody>
      </p:sp>
      <p:sp>
        <p:nvSpPr>
          <p:cNvPr id="105" name="Google Shape;105;p17"/>
          <p:cNvSpPr txBox="1"/>
          <p:nvPr/>
        </p:nvSpPr>
        <p:spPr>
          <a:xfrm>
            <a:off x="728375" y="185775"/>
            <a:ext cx="7183200" cy="14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800">
                <a:solidFill>
                  <a:srgbClr val="FF9900"/>
                </a:solidFill>
                <a:latin typeface="Lato"/>
                <a:ea typeface="Lato"/>
                <a:cs typeface="Lato"/>
                <a:sym typeface="Lato"/>
              </a:rPr>
              <a:t>HOW WILL THIS HELP THE COLLEGES?</a:t>
            </a:r>
            <a:endParaRPr sz="4800">
              <a:solidFill>
                <a:srgbClr val="FF9900"/>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8"/>
          <p:cNvSpPr txBox="1"/>
          <p:nvPr>
            <p:ph type="title"/>
          </p:nvPr>
        </p:nvSpPr>
        <p:spPr>
          <a:xfrm>
            <a:off x="260849" y="196675"/>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OLD REVENUE MODEL</a:t>
            </a:r>
            <a:endParaRPr>
              <a:solidFill>
                <a:schemeClr val="accent5"/>
              </a:solidFill>
            </a:endParaRPr>
          </a:p>
          <a:p>
            <a:pPr indent="0" lvl="0" marL="0" rtl="0" algn="l">
              <a:spcBef>
                <a:spcPts val="1000"/>
              </a:spcBef>
              <a:spcAft>
                <a:spcPts val="1000"/>
              </a:spcAft>
              <a:buNone/>
            </a:pPr>
            <a:r>
              <a:t/>
            </a:r>
            <a:endParaRPr sz="3000">
              <a:solidFill>
                <a:srgbClr val="000000"/>
              </a:solidFill>
            </a:endParaRPr>
          </a:p>
        </p:txBody>
      </p:sp>
      <p:sp>
        <p:nvSpPr>
          <p:cNvPr id="111" name="Google Shape;111;p18"/>
          <p:cNvSpPr txBox="1"/>
          <p:nvPr/>
        </p:nvSpPr>
        <p:spPr>
          <a:xfrm>
            <a:off x="260850" y="1192450"/>
            <a:ext cx="5594400" cy="363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The way the whole revenue mechanism works as of now is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0000"/>
                </a:solidFill>
                <a:latin typeface="Lato"/>
                <a:ea typeface="Lato"/>
                <a:cs typeface="Lato"/>
                <a:sym typeface="Lato"/>
              </a:rPr>
              <a:t>STEP 1 :</a:t>
            </a:r>
            <a:r>
              <a:rPr lang="en">
                <a:solidFill>
                  <a:srgbClr val="FFFFFF"/>
                </a:solidFill>
                <a:latin typeface="Lato"/>
                <a:ea typeface="Lato"/>
                <a:cs typeface="Lato"/>
                <a:sym typeface="Lato"/>
              </a:rPr>
              <a:t> The institute releases tenders and then the caterer would offer the Institute a certain amount of money which generally revolves around 3,00,000 INR for a period of one year.</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0000"/>
                </a:solidFill>
                <a:latin typeface="Lato"/>
                <a:ea typeface="Lato"/>
                <a:cs typeface="Lato"/>
                <a:sym typeface="Lato"/>
              </a:rPr>
              <a:t>STEP 2 :</a:t>
            </a:r>
            <a:r>
              <a:rPr lang="en">
                <a:solidFill>
                  <a:srgbClr val="FFFFFF"/>
                </a:solidFill>
                <a:latin typeface="Lato"/>
                <a:ea typeface="Lato"/>
                <a:cs typeface="Lato"/>
                <a:sym typeface="Lato"/>
              </a:rPr>
              <a:t> This sum includes the total rent of the land for the entire tenure.</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0000"/>
                </a:solidFill>
                <a:latin typeface="Lato"/>
                <a:ea typeface="Lato"/>
                <a:cs typeface="Lato"/>
                <a:sym typeface="Lato"/>
              </a:rPr>
              <a:t>STEP 3 :</a:t>
            </a:r>
            <a:r>
              <a:rPr lang="en">
                <a:solidFill>
                  <a:srgbClr val="FFFFFF"/>
                </a:solidFill>
                <a:latin typeface="Lato"/>
                <a:ea typeface="Lato"/>
                <a:cs typeface="Lato"/>
                <a:sym typeface="Lato"/>
              </a:rPr>
              <a:t> The college earns a part from the rent it is paid by the Caterer and the Caterer earns through the sales it makes in the Canteen/Mess.</a:t>
            </a:r>
            <a:endParaRPr>
              <a:solidFill>
                <a:srgbClr val="FFFFFF"/>
              </a:solidFill>
              <a:latin typeface="Lato"/>
              <a:ea typeface="Lato"/>
              <a:cs typeface="Lato"/>
              <a:sym typeface="Lato"/>
            </a:endParaRPr>
          </a:p>
        </p:txBody>
      </p:sp>
      <p:pic>
        <p:nvPicPr>
          <p:cNvPr id="112" name="Google Shape;112;p18"/>
          <p:cNvPicPr preferRelativeResize="0"/>
          <p:nvPr/>
        </p:nvPicPr>
        <p:blipFill>
          <a:blip r:embed="rId3">
            <a:alphaModFix/>
          </a:blip>
          <a:stretch>
            <a:fillRect/>
          </a:stretch>
        </p:blipFill>
        <p:spPr>
          <a:xfrm>
            <a:off x="6170825" y="1610675"/>
            <a:ext cx="2562875" cy="1922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19"/>
          <p:cNvSpPr txBox="1"/>
          <p:nvPr>
            <p:ph type="title"/>
          </p:nvPr>
        </p:nvSpPr>
        <p:spPr>
          <a:xfrm>
            <a:off x="260849" y="5430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NEW</a:t>
            </a:r>
            <a:r>
              <a:rPr lang="en">
                <a:solidFill>
                  <a:schemeClr val="accent5"/>
                </a:solidFill>
              </a:rPr>
              <a:t> REVENUE MODEL*</a:t>
            </a:r>
            <a:endParaRPr>
              <a:solidFill>
                <a:schemeClr val="accent5"/>
              </a:solidFill>
            </a:endParaRPr>
          </a:p>
          <a:p>
            <a:pPr indent="0" lvl="0" marL="0" rtl="0" algn="l">
              <a:spcBef>
                <a:spcPts val="1000"/>
              </a:spcBef>
              <a:spcAft>
                <a:spcPts val="1000"/>
              </a:spcAft>
              <a:buNone/>
            </a:pPr>
            <a:r>
              <a:t/>
            </a:r>
            <a:endParaRPr sz="3000">
              <a:solidFill>
                <a:srgbClr val="000000"/>
              </a:solidFill>
            </a:endParaRPr>
          </a:p>
        </p:txBody>
      </p:sp>
      <p:sp>
        <p:nvSpPr>
          <p:cNvPr id="118" name="Google Shape;118;p19"/>
          <p:cNvSpPr txBox="1"/>
          <p:nvPr/>
        </p:nvSpPr>
        <p:spPr>
          <a:xfrm>
            <a:off x="260850" y="800900"/>
            <a:ext cx="5594400" cy="363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The way the revenue mechanism will work now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0000"/>
                </a:solidFill>
                <a:latin typeface="Lato"/>
                <a:ea typeface="Lato"/>
                <a:cs typeface="Lato"/>
                <a:sym typeface="Lato"/>
              </a:rPr>
              <a:t>STEP 1 :</a:t>
            </a:r>
            <a:r>
              <a:rPr lang="en">
                <a:solidFill>
                  <a:srgbClr val="FFFFFF"/>
                </a:solidFill>
                <a:latin typeface="Lato"/>
                <a:ea typeface="Lato"/>
                <a:cs typeface="Lato"/>
                <a:sym typeface="Lato"/>
              </a:rPr>
              <a:t> We ask the college to pay us a membership fee of 1 Lakh (out of which 50k will be ours and the rest amount will be invested in the cleaning and </a:t>
            </a:r>
            <a:r>
              <a:rPr lang="en">
                <a:solidFill>
                  <a:srgbClr val="FFFFFF"/>
                </a:solidFill>
                <a:latin typeface="Lato"/>
                <a:ea typeface="Lato"/>
                <a:cs typeface="Lato"/>
                <a:sym typeface="Lato"/>
              </a:rPr>
              <a:t>maintenance</a:t>
            </a:r>
            <a:r>
              <a:rPr lang="en">
                <a:solidFill>
                  <a:srgbClr val="FFFFFF"/>
                </a:solidFill>
                <a:latin typeface="Lato"/>
                <a:ea typeface="Lato"/>
                <a:cs typeface="Lato"/>
                <a:sym typeface="Lato"/>
              </a:rPr>
              <a:t> of the Area) and that would include the following services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AutoNum type="arabicParenR"/>
            </a:pPr>
            <a:r>
              <a:rPr lang="en">
                <a:solidFill>
                  <a:srgbClr val="FFFFFF"/>
                </a:solidFill>
                <a:latin typeface="Lato"/>
                <a:ea typeface="Lato"/>
                <a:cs typeface="Lato"/>
                <a:sym typeface="Lato"/>
              </a:rPr>
              <a:t>Free Renovation in the beginning of the tenure.</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AutoNum type="arabicParenR"/>
            </a:pPr>
            <a:r>
              <a:rPr lang="en">
                <a:solidFill>
                  <a:srgbClr val="FFFFFF"/>
                </a:solidFill>
                <a:latin typeface="Lato"/>
                <a:ea typeface="Lato"/>
                <a:cs typeface="Lato"/>
                <a:sym typeface="Lato"/>
              </a:rPr>
              <a:t>Cleaning of the entire Mess/Canteen Area for the entire tenure.</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AutoNum type="arabicParenR"/>
            </a:pPr>
            <a:r>
              <a:rPr lang="en">
                <a:solidFill>
                  <a:srgbClr val="FFFFFF"/>
                </a:solidFill>
                <a:latin typeface="Lato"/>
                <a:ea typeface="Lato"/>
                <a:cs typeface="Lato"/>
                <a:sym typeface="Lato"/>
              </a:rPr>
              <a:t>Certificates making sure that the entire Process is Legal.</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AutoNum type="arabicParenR"/>
            </a:pPr>
            <a:r>
              <a:rPr lang="en">
                <a:solidFill>
                  <a:srgbClr val="FFFFFF"/>
                </a:solidFill>
                <a:latin typeface="Lato"/>
                <a:ea typeface="Lato"/>
                <a:cs typeface="Lato"/>
                <a:sym typeface="Lato"/>
              </a:rPr>
              <a:t>A monthly revenue (About 8-10%) based on the total sales of the Canteen which would be done with the approval of the Catering Service.</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0000"/>
                </a:solidFill>
                <a:latin typeface="Lato"/>
                <a:ea typeface="Lato"/>
                <a:cs typeface="Lato"/>
                <a:sym typeface="Lato"/>
              </a:rPr>
              <a:t>STEP 2 : </a:t>
            </a:r>
            <a:r>
              <a:rPr lang="en">
                <a:solidFill>
                  <a:srgbClr val="FFFFFF"/>
                </a:solidFill>
                <a:latin typeface="Lato"/>
                <a:ea typeface="Lato"/>
                <a:cs typeface="Lato"/>
                <a:sym typeface="Lato"/>
              </a:rPr>
              <a:t>The Catering Service( which earlier used to pay a sum of 3 lakhs) will pay us 1.5 lakhs thus making sure that they are compelled to work with us</a:t>
            </a:r>
            <a:r>
              <a:rPr lang="en">
                <a:solidFill>
                  <a:srgbClr val="FFFFFF"/>
                </a:solidFill>
                <a:latin typeface="Lato"/>
                <a:ea typeface="Lato"/>
                <a:cs typeface="Lato"/>
                <a:sym typeface="Lato"/>
              </a:rPr>
              <a:t> (out of which 20k will be ours and 1.3 lakhs will be given to the college as the rent for the land).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0000"/>
                </a:solidFill>
                <a:latin typeface="Lato"/>
                <a:ea typeface="Lato"/>
                <a:cs typeface="Lato"/>
                <a:sym typeface="Lato"/>
              </a:rPr>
              <a:t>STEP 3 :</a:t>
            </a:r>
            <a:r>
              <a:rPr lang="en">
                <a:solidFill>
                  <a:srgbClr val="FFFFFF"/>
                </a:solidFill>
                <a:latin typeface="Lato"/>
                <a:ea typeface="Lato"/>
                <a:cs typeface="Lato"/>
                <a:sym typeface="Lato"/>
              </a:rPr>
              <a:t> Out of the monthly revenue we will keep 5% for ourselves as well.</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pic>
        <p:nvPicPr>
          <p:cNvPr id="119" name="Google Shape;119;p19"/>
          <p:cNvPicPr preferRelativeResize="0"/>
          <p:nvPr/>
        </p:nvPicPr>
        <p:blipFill>
          <a:blip r:embed="rId3">
            <a:alphaModFix/>
          </a:blip>
          <a:stretch>
            <a:fillRect/>
          </a:stretch>
        </p:blipFill>
        <p:spPr>
          <a:xfrm>
            <a:off x="6170825" y="1610675"/>
            <a:ext cx="2562875" cy="1922150"/>
          </a:xfrm>
          <a:prstGeom prst="rect">
            <a:avLst/>
          </a:prstGeom>
          <a:noFill/>
          <a:ln>
            <a:noFill/>
          </a:ln>
        </p:spPr>
      </p:pic>
      <p:sp>
        <p:nvSpPr>
          <p:cNvPr id="120" name="Google Shape;120;p19"/>
          <p:cNvSpPr txBox="1"/>
          <p:nvPr/>
        </p:nvSpPr>
        <p:spPr>
          <a:xfrm>
            <a:off x="6017350" y="4723175"/>
            <a:ext cx="3019800" cy="3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9900"/>
                </a:solidFill>
                <a:latin typeface="Lato"/>
                <a:ea typeface="Lato"/>
                <a:cs typeface="Lato"/>
                <a:sym typeface="Lato"/>
              </a:rPr>
              <a:t>* for a period of one year</a:t>
            </a:r>
            <a:endParaRPr>
              <a:solidFill>
                <a:srgbClr val="FF9900"/>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24" name="Shape 124"/>
        <p:cNvGrpSpPr/>
        <p:nvPr/>
      </p:nvGrpSpPr>
      <p:grpSpPr>
        <a:xfrm>
          <a:off x="0" y="0"/>
          <a:ext cx="0" cy="0"/>
          <a:chOff x="0" y="0"/>
          <a:chExt cx="0" cy="0"/>
        </a:xfrm>
      </p:grpSpPr>
      <p:sp>
        <p:nvSpPr>
          <p:cNvPr id="125" name="Google Shape;125;p20"/>
          <p:cNvSpPr/>
          <p:nvPr/>
        </p:nvSpPr>
        <p:spPr>
          <a:xfrm>
            <a:off x="5709275" y="0"/>
            <a:ext cx="34347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txBox="1"/>
          <p:nvPr>
            <p:ph idx="4294967295" type="title"/>
          </p:nvPr>
        </p:nvSpPr>
        <p:spPr>
          <a:xfrm>
            <a:off x="51425" y="2670725"/>
            <a:ext cx="8980500" cy="13182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rgbClr val="000000"/>
              </a:buClr>
              <a:buSzPts val="1800"/>
              <a:buAutoNum type="arabicPeriod"/>
            </a:pPr>
            <a:r>
              <a:rPr b="0" lang="en" sz="1800">
                <a:solidFill>
                  <a:srgbClr val="000000"/>
                </a:solidFill>
              </a:rPr>
              <a:t>Let's</a:t>
            </a:r>
            <a:r>
              <a:rPr b="0" lang="en" sz="1800">
                <a:solidFill>
                  <a:srgbClr val="000000"/>
                </a:solidFill>
              </a:rPr>
              <a:t> say on an average each plate in the mess costs the caterer </a:t>
            </a:r>
            <a:r>
              <a:rPr b="0" lang="en" sz="1800">
                <a:solidFill>
                  <a:srgbClr val="000000"/>
                </a:solidFill>
                <a:highlight>
                  <a:srgbClr val="FF9900"/>
                </a:highlight>
              </a:rPr>
              <a:t>50 INR</a:t>
            </a:r>
            <a:r>
              <a:rPr b="0" lang="en" sz="1800">
                <a:solidFill>
                  <a:srgbClr val="000000"/>
                </a:solidFill>
              </a:rPr>
              <a:t>.</a:t>
            </a:r>
            <a:endParaRPr b="0" sz="1800">
              <a:solidFill>
                <a:srgbClr val="000000"/>
              </a:solidFill>
            </a:endParaRPr>
          </a:p>
          <a:p>
            <a:pPr indent="-342900" lvl="0" marL="457200" rtl="0" algn="l">
              <a:spcBef>
                <a:spcPts val="0"/>
              </a:spcBef>
              <a:spcAft>
                <a:spcPts val="0"/>
              </a:spcAft>
              <a:buClr>
                <a:srgbClr val="000000"/>
              </a:buClr>
              <a:buSzPts val="1800"/>
              <a:buAutoNum type="arabicPeriod"/>
            </a:pPr>
            <a:r>
              <a:rPr b="0" lang="en" sz="1800">
                <a:solidFill>
                  <a:srgbClr val="000000"/>
                </a:solidFill>
              </a:rPr>
              <a:t>Considering that in a day it makes a sale of </a:t>
            </a:r>
            <a:r>
              <a:rPr b="0" lang="en" sz="1800">
                <a:solidFill>
                  <a:srgbClr val="000000"/>
                </a:solidFill>
                <a:highlight>
                  <a:srgbClr val="FF9900"/>
                </a:highlight>
              </a:rPr>
              <a:t>100 plates</a:t>
            </a:r>
            <a:r>
              <a:rPr b="0" lang="en" sz="1800">
                <a:solidFill>
                  <a:srgbClr val="000000"/>
                </a:solidFill>
              </a:rPr>
              <a:t> ( which it easily does) </a:t>
            </a:r>
            <a:endParaRPr b="0" sz="1800">
              <a:solidFill>
                <a:srgbClr val="000000"/>
              </a:solidFill>
            </a:endParaRPr>
          </a:p>
          <a:p>
            <a:pPr indent="0" lvl="0" marL="0" rtl="0" algn="l">
              <a:spcBef>
                <a:spcPts val="0"/>
              </a:spcBef>
              <a:spcAft>
                <a:spcPts val="0"/>
              </a:spcAft>
              <a:buNone/>
            </a:pPr>
            <a:r>
              <a:rPr b="0" lang="en" sz="1800">
                <a:solidFill>
                  <a:srgbClr val="000000"/>
                </a:solidFill>
                <a:highlight>
                  <a:srgbClr val="FF9900"/>
                </a:highlight>
              </a:rPr>
              <a:t>the revenue generated for a day is = 5000 INR</a:t>
            </a:r>
            <a:endParaRPr b="0" sz="1800">
              <a:solidFill>
                <a:srgbClr val="000000"/>
              </a:solidFill>
              <a:highlight>
                <a:srgbClr val="FF9900"/>
              </a:highlight>
            </a:endParaRPr>
          </a:p>
          <a:p>
            <a:pPr indent="0" lvl="0" marL="0" rtl="0" algn="l">
              <a:spcBef>
                <a:spcPts val="0"/>
              </a:spcBef>
              <a:spcAft>
                <a:spcPts val="0"/>
              </a:spcAft>
              <a:buNone/>
            </a:pPr>
            <a:r>
              <a:rPr b="0" lang="en" sz="1800">
                <a:solidFill>
                  <a:srgbClr val="000000"/>
                </a:solidFill>
              </a:rPr>
              <a:t>3.     Revenue generated in an </a:t>
            </a:r>
            <a:r>
              <a:rPr b="0" lang="en" sz="1800">
                <a:solidFill>
                  <a:srgbClr val="000000"/>
                </a:solidFill>
              </a:rPr>
              <a:t>entire</a:t>
            </a:r>
            <a:r>
              <a:rPr b="0" lang="en" sz="1800">
                <a:solidFill>
                  <a:srgbClr val="000000"/>
                </a:solidFill>
              </a:rPr>
              <a:t> month </a:t>
            </a:r>
            <a:r>
              <a:rPr b="0" lang="en" sz="1800">
                <a:solidFill>
                  <a:srgbClr val="000000"/>
                </a:solidFill>
                <a:highlight>
                  <a:srgbClr val="FF9900"/>
                </a:highlight>
              </a:rPr>
              <a:t>= 5000 * 30 = 1,50,000 INR</a:t>
            </a:r>
            <a:endParaRPr b="0" sz="1800">
              <a:solidFill>
                <a:srgbClr val="000000"/>
              </a:solidFill>
              <a:highlight>
                <a:srgbClr val="FF9900"/>
              </a:highlight>
            </a:endParaRPr>
          </a:p>
          <a:p>
            <a:pPr indent="0" lvl="0" marL="0" rtl="0" algn="l">
              <a:spcBef>
                <a:spcPts val="0"/>
              </a:spcBef>
              <a:spcAft>
                <a:spcPts val="0"/>
              </a:spcAft>
              <a:buNone/>
            </a:pPr>
            <a:r>
              <a:rPr b="0" lang="en" sz="1800">
                <a:solidFill>
                  <a:srgbClr val="000000"/>
                </a:solidFill>
              </a:rPr>
              <a:t>4    </a:t>
            </a:r>
            <a:r>
              <a:rPr b="0" lang="en" sz="1800">
                <a:solidFill>
                  <a:srgbClr val="000000"/>
                </a:solidFill>
                <a:highlight>
                  <a:srgbClr val="FF9900"/>
                </a:highlight>
              </a:rPr>
              <a:t>  10% of the 1,50,000 = 15,000 INR.</a:t>
            </a:r>
            <a:r>
              <a:rPr b="0" lang="en" sz="1800">
                <a:solidFill>
                  <a:srgbClr val="000000"/>
                </a:solidFill>
              </a:rPr>
              <a:t> Taken for a year that totals </a:t>
            </a:r>
            <a:r>
              <a:rPr b="0" lang="en" sz="1800">
                <a:solidFill>
                  <a:srgbClr val="000000"/>
                </a:solidFill>
                <a:highlight>
                  <a:srgbClr val="FF9900"/>
                </a:highlight>
              </a:rPr>
              <a:t>1,80,000 INR</a:t>
            </a:r>
            <a:endParaRPr b="0" sz="1800">
              <a:solidFill>
                <a:srgbClr val="000000"/>
              </a:solidFill>
              <a:highlight>
                <a:srgbClr val="FF9900"/>
              </a:highlight>
            </a:endParaRPr>
          </a:p>
          <a:p>
            <a:pPr indent="0" lvl="0" marL="0" rtl="0" algn="l">
              <a:spcBef>
                <a:spcPts val="0"/>
              </a:spcBef>
              <a:spcAft>
                <a:spcPts val="0"/>
              </a:spcAft>
              <a:buNone/>
            </a:pPr>
            <a:r>
              <a:rPr b="0" lang="en" sz="1800">
                <a:solidFill>
                  <a:srgbClr val="000000"/>
                </a:solidFill>
              </a:rPr>
              <a:t>5.     Adding to what the college already had </a:t>
            </a:r>
            <a:r>
              <a:rPr b="0" lang="en" sz="1800">
                <a:solidFill>
                  <a:srgbClr val="000000"/>
                </a:solidFill>
                <a:highlight>
                  <a:srgbClr val="FF9900"/>
                </a:highlight>
              </a:rPr>
              <a:t>( 1.3 lakhs)</a:t>
            </a:r>
            <a:r>
              <a:rPr b="0" lang="en" sz="1800">
                <a:solidFill>
                  <a:srgbClr val="000000"/>
                </a:solidFill>
              </a:rPr>
              <a:t> that makes a total of</a:t>
            </a:r>
            <a:r>
              <a:rPr b="0" lang="en" sz="1800">
                <a:solidFill>
                  <a:srgbClr val="000000"/>
                </a:solidFill>
                <a:highlight>
                  <a:srgbClr val="FF9900"/>
                </a:highlight>
              </a:rPr>
              <a:t> 3.10 Lakhs</a:t>
            </a:r>
            <a:r>
              <a:rPr b="0" lang="en" sz="1800">
                <a:solidFill>
                  <a:srgbClr val="000000"/>
                </a:solidFill>
              </a:rPr>
              <a:t> (Which is what the college was already earning that to without all the services we will provide it now).</a:t>
            </a:r>
            <a:endParaRPr b="0" sz="1800">
              <a:solidFill>
                <a:srgbClr val="000000"/>
              </a:solidFill>
            </a:endParaRPr>
          </a:p>
          <a:p>
            <a:pPr indent="0" lvl="0" marL="0" rtl="0" algn="l">
              <a:spcBef>
                <a:spcPts val="0"/>
              </a:spcBef>
              <a:spcAft>
                <a:spcPts val="0"/>
              </a:spcAft>
              <a:buNone/>
            </a:pPr>
            <a:r>
              <a:rPr b="0" lang="en" sz="1800">
                <a:solidFill>
                  <a:srgbClr val="000000"/>
                </a:solidFill>
              </a:rPr>
              <a:t>6.     </a:t>
            </a:r>
            <a:r>
              <a:rPr b="0" lang="en" sz="1800">
                <a:solidFill>
                  <a:srgbClr val="000000"/>
                </a:solidFill>
                <a:highlight>
                  <a:srgbClr val="FF9900"/>
                </a:highlight>
              </a:rPr>
              <a:t>5% of 1,50,000 INR = 7,500 INR.</a:t>
            </a:r>
            <a:r>
              <a:rPr b="0" lang="en" sz="1800">
                <a:solidFill>
                  <a:srgbClr val="000000"/>
                </a:solidFill>
              </a:rPr>
              <a:t> which totalled for a year makes </a:t>
            </a:r>
            <a:r>
              <a:rPr b="0" lang="en" sz="1800">
                <a:solidFill>
                  <a:srgbClr val="000000"/>
                </a:solidFill>
                <a:highlight>
                  <a:srgbClr val="FF9900"/>
                </a:highlight>
              </a:rPr>
              <a:t>90k INR.</a:t>
            </a:r>
            <a:endParaRPr b="0" sz="1800">
              <a:solidFill>
                <a:srgbClr val="000000"/>
              </a:solidFill>
              <a:highlight>
                <a:srgbClr val="FF9900"/>
              </a:highlight>
            </a:endParaRPr>
          </a:p>
          <a:p>
            <a:pPr indent="0" lvl="0" marL="0" rtl="0" algn="l">
              <a:spcBef>
                <a:spcPts val="0"/>
              </a:spcBef>
              <a:spcAft>
                <a:spcPts val="0"/>
              </a:spcAft>
              <a:buNone/>
            </a:pPr>
            <a:r>
              <a:rPr b="0" lang="en" sz="1800">
                <a:solidFill>
                  <a:srgbClr val="000000"/>
                </a:solidFill>
              </a:rPr>
              <a:t>7.     Now the caterers are still left with a </a:t>
            </a:r>
            <a:r>
              <a:rPr b="0" lang="en" sz="1800">
                <a:solidFill>
                  <a:srgbClr val="000000"/>
                </a:solidFill>
                <a:highlight>
                  <a:srgbClr val="FF9900"/>
                </a:highlight>
              </a:rPr>
              <a:t>monthly sum of 1,27,500 INR </a:t>
            </a:r>
            <a:r>
              <a:rPr b="0" lang="en" sz="1800">
                <a:solidFill>
                  <a:srgbClr val="000000"/>
                </a:solidFill>
              </a:rPr>
              <a:t>which totalled for an </a:t>
            </a:r>
            <a:r>
              <a:rPr b="0" lang="en" sz="1800">
                <a:solidFill>
                  <a:srgbClr val="000000"/>
                </a:solidFill>
                <a:highlight>
                  <a:srgbClr val="FF9900"/>
                </a:highlight>
              </a:rPr>
              <a:t>entire year makes 15.30 Lakhs.</a:t>
            </a:r>
            <a:endParaRPr b="0" sz="1800">
              <a:solidFill>
                <a:srgbClr val="000000"/>
              </a:solidFill>
              <a:highlight>
                <a:srgbClr val="FF9900"/>
              </a:highlight>
            </a:endParaRPr>
          </a:p>
          <a:p>
            <a:pPr indent="0" lvl="0" marL="0" rtl="0" algn="l">
              <a:spcBef>
                <a:spcPts val="0"/>
              </a:spcBef>
              <a:spcAft>
                <a:spcPts val="0"/>
              </a:spcAft>
              <a:buNone/>
            </a:pPr>
            <a:r>
              <a:t/>
            </a:r>
            <a:endParaRPr b="0" sz="1800">
              <a:solidFill>
                <a:srgbClr val="000000"/>
              </a:solidFill>
            </a:endParaRPr>
          </a:p>
        </p:txBody>
      </p:sp>
      <p:sp>
        <p:nvSpPr>
          <p:cNvPr id="127" name="Google Shape;127;p20"/>
          <p:cNvSpPr txBox="1"/>
          <p:nvPr/>
        </p:nvSpPr>
        <p:spPr>
          <a:xfrm>
            <a:off x="265500" y="-105450"/>
            <a:ext cx="3952200" cy="11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4800">
                <a:solidFill>
                  <a:srgbClr val="FF9900"/>
                </a:solidFill>
                <a:latin typeface="Lato"/>
                <a:ea typeface="Lato"/>
                <a:cs typeface="Lato"/>
                <a:sym typeface="Lato"/>
              </a:rPr>
              <a:t>Let's</a:t>
            </a:r>
            <a:r>
              <a:rPr b="1" i="1" lang="en" sz="4800">
                <a:solidFill>
                  <a:srgbClr val="FF9900"/>
                </a:solidFill>
                <a:latin typeface="Lato"/>
                <a:ea typeface="Lato"/>
                <a:cs typeface="Lato"/>
                <a:sym typeface="Lato"/>
              </a:rPr>
              <a:t> do some Math!*</a:t>
            </a:r>
            <a:endParaRPr b="1" i="1" sz="4800">
              <a:solidFill>
                <a:srgbClr val="FF9900"/>
              </a:solidFill>
              <a:latin typeface="Lato"/>
              <a:ea typeface="Lato"/>
              <a:cs typeface="Lato"/>
              <a:sym typeface="Lato"/>
            </a:endParaRPr>
          </a:p>
        </p:txBody>
      </p:sp>
      <p:sp>
        <p:nvSpPr>
          <p:cNvPr id="128" name="Google Shape;128;p20"/>
          <p:cNvSpPr txBox="1"/>
          <p:nvPr/>
        </p:nvSpPr>
        <p:spPr>
          <a:xfrm>
            <a:off x="6858000" y="4778475"/>
            <a:ext cx="2997600" cy="309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9900"/>
                </a:solidFill>
                <a:latin typeface="Lato"/>
                <a:ea typeface="Lato"/>
                <a:cs typeface="Lato"/>
                <a:sym typeface="Lato"/>
              </a:rPr>
              <a:t>*Worst case scenario</a:t>
            </a:r>
            <a:endParaRPr>
              <a:solidFill>
                <a:srgbClr val="FF9900"/>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9900"/>
        </a:solidFill>
      </p:bgPr>
    </p:bg>
    <p:spTree>
      <p:nvGrpSpPr>
        <p:cNvPr id="132" name="Shape 132"/>
        <p:cNvGrpSpPr/>
        <p:nvPr/>
      </p:nvGrpSpPr>
      <p:grpSpPr>
        <a:xfrm>
          <a:off x="0" y="0"/>
          <a:ext cx="0" cy="0"/>
          <a:chOff x="0" y="0"/>
          <a:chExt cx="0" cy="0"/>
        </a:xfrm>
      </p:grpSpPr>
      <p:pic>
        <p:nvPicPr>
          <p:cNvPr id="133" name="Google Shape;133;p21" title="Revenue Comparison :"/>
          <p:cNvPicPr preferRelativeResize="0"/>
          <p:nvPr/>
        </p:nvPicPr>
        <p:blipFill>
          <a:blip r:embed="rId3">
            <a:alphaModFix/>
          </a:blip>
          <a:stretch>
            <a:fillRect/>
          </a:stretch>
        </p:blipFill>
        <p:spPr>
          <a:xfrm>
            <a:off x="659300" y="152400"/>
            <a:ext cx="7825389" cy="48386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